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66" r:id="rId3"/>
    <p:sldId id="357" r:id="rId4"/>
    <p:sldId id="358" r:id="rId5"/>
    <p:sldId id="367" r:id="rId6"/>
    <p:sldId id="344" r:id="rId7"/>
    <p:sldId id="340" r:id="rId8"/>
    <p:sldId id="355" r:id="rId9"/>
    <p:sldId id="352" r:id="rId10"/>
    <p:sldId id="354" r:id="rId11"/>
    <p:sldId id="347" r:id="rId12"/>
    <p:sldId id="348" r:id="rId13"/>
    <p:sldId id="349" r:id="rId14"/>
    <p:sldId id="350" r:id="rId15"/>
    <p:sldId id="351" r:id="rId16"/>
    <p:sldId id="314" r:id="rId17"/>
    <p:sldId id="368" r:id="rId18"/>
    <p:sldId id="361" r:id="rId19"/>
    <p:sldId id="360" r:id="rId20"/>
    <p:sldId id="376" r:id="rId21"/>
    <p:sldId id="362" r:id="rId22"/>
    <p:sldId id="364" r:id="rId23"/>
    <p:sldId id="371" r:id="rId24"/>
    <p:sldId id="373" r:id="rId25"/>
    <p:sldId id="374" r:id="rId26"/>
    <p:sldId id="372" r:id="rId27"/>
    <p:sldId id="324" r:id="rId28"/>
  </p:sldIdLst>
  <p:sldSz cx="12801600" cy="9601200" type="A3"/>
  <p:notesSz cx="7099300" cy="10229850"/>
  <p:defaultTextStyle>
    <a:defPPr>
      <a:defRPr lang="ru-RU"/>
    </a:defPPr>
    <a:lvl1pPr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5000" indent="1588"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6350" indent="1588"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6113" indent="1588"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5875" indent="1588"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28">
          <p15:clr>
            <a:srgbClr val="A4A3A4"/>
          </p15:clr>
        </p15:guide>
        <p15:guide id="2" orient="horz" pos="5836">
          <p15:clr>
            <a:srgbClr val="A4A3A4"/>
          </p15:clr>
        </p15:guide>
        <p15:guide id="3" pos="7797">
          <p15:clr>
            <a:srgbClr val="A4A3A4"/>
          </p15:clr>
        </p15:guide>
        <p15:guide id="4" pos="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E3"/>
    <a:srgbClr val="FFFF00"/>
    <a:srgbClr val="FFCC00"/>
    <a:srgbClr val="00FF00"/>
    <a:srgbClr val="9966FF"/>
    <a:srgbClr val="9933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949" autoAdjust="0"/>
    <p:restoredTop sz="98474" autoAdjust="0"/>
  </p:normalViewPr>
  <p:slideViewPr>
    <p:cSldViewPr>
      <p:cViewPr>
        <p:scale>
          <a:sx n="66" d="100"/>
          <a:sy n="66" d="100"/>
        </p:scale>
        <p:origin x="-1194" y="-534"/>
      </p:cViewPr>
      <p:guideLst>
        <p:guide orient="horz" pos="1028"/>
        <p:guide orient="horz" pos="5836"/>
        <p:guide pos="7797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1984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979" y="0"/>
            <a:ext cx="3075631" cy="511984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46AF22BA-61DE-4322-80D4-19C21AC8E10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16231"/>
            <a:ext cx="3075631" cy="511984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979" y="9716231"/>
            <a:ext cx="3075631" cy="511984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E3522074-62D5-475A-9AA1-B6D3E3DFA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710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21" cy="511984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 defTabSz="954519" fontAlgn="auto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0290" y="0"/>
            <a:ext cx="3077320" cy="511984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 defTabSz="954519" fontAlgn="auto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554B157-16BB-4EB9-8DEF-B374FF368473}" type="datetimeFigureOut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1750" cy="3833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761" y="4859752"/>
            <a:ext cx="5679778" cy="4602942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6231"/>
            <a:ext cx="3077321" cy="511984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 defTabSz="954519" fontAlgn="auto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0290" y="9716231"/>
            <a:ext cx="3077320" cy="511984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 defTabSz="954519" fontAlgn="auto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02614CE-3E18-4266-B46F-A71523A2B7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2582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5000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6350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6113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55875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99631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559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485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411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5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88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26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26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98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61" y="4859752"/>
            <a:ext cx="5679778" cy="4604577"/>
          </a:xfrm>
          <a:noFill/>
        </p:spPr>
        <p:txBody>
          <a:bodyPr wrap="square" lIns="95567" tIns="47783" rIns="95567" bIns="47783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19043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61" y="4859752"/>
            <a:ext cx="5679778" cy="4604577"/>
          </a:xfrm>
          <a:noFill/>
        </p:spPr>
        <p:txBody>
          <a:bodyPr wrap="square" lIns="95567" tIns="47783" rIns="95567" bIns="47783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84064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61" y="4859752"/>
            <a:ext cx="5679778" cy="4604577"/>
          </a:xfrm>
          <a:noFill/>
        </p:spPr>
        <p:txBody>
          <a:bodyPr wrap="square" lIns="95567" tIns="47783" rIns="95567" bIns="47783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71490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61" y="4859752"/>
            <a:ext cx="5679778" cy="4604577"/>
          </a:xfrm>
          <a:noFill/>
        </p:spPr>
        <p:txBody>
          <a:bodyPr wrap="square" lIns="95567" tIns="47783" rIns="95567" bIns="47783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48061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61" y="4859752"/>
            <a:ext cx="5679778" cy="4604577"/>
          </a:xfrm>
          <a:noFill/>
        </p:spPr>
        <p:txBody>
          <a:bodyPr wrap="square" lIns="95567" tIns="47783" rIns="95567" bIns="47783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96583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17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17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86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20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80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23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23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8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87FB3-10B4-414F-A397-F674CD60986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A78A-9677-43F3-BE81-5EC53297D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1863-DB1B-4A2C-ACF5-79E82F41999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0CCB8-A574-4E2D-B9CA-D5184BB0F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7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7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D325-5149-4240-BF2F-706FB93B40ED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4647-98BC-4479-A7BA-350668257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39763" y="384176"/>
            <a:ext cx="11522076" cy="8193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C6042-1BEC-4814-87CB-356EDCEB5BB8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4D5F-16E9-477C-AB48-F895CBEBA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A9A0-2D1E-467C-B75A-CB4A1E7E4814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9D51-0AA7-46B8-9F8A-E1AA93915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F1E66-92CD-409C-9FDD-647F71E008DD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E0ED-DA99-4DA5-B761-3838633B1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9F1E-9E33-4918-B1DC-2F48D3DE5A71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346E1-A7BB-4485-A6D4-B8011A12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1B60-195D-4A45-B8F0-7119034C0D6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435AB-BC43-4153-962E-84E6014EB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697C-4E03-4F6A-999A-06D307E7EE17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1CB84-F4C6-41EA-93DC-9A07AA44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1093-5001-4167-B5EA-5C8611662467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6073C-76BA-4D98-9DC3-5F60A3F8C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E609-A99F-4EAC-8EBA-52D1485A044D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BE51-8EFE-4AA6-9B39-089B5D965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lIns="127985" tIns="63994" rIns="127985" bIns="63994" rtlCol="0">
            <a:normAutofit/>
          </a:bodyPr>
          <a:lstStyle>
            <a:lvl1pPr marL="0" indent="0">
              <a:buNone/>
              <a:defRPr sz="45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810A-A1B2-4037-99BA-9E9C6C9F77B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9076-DEE7-43CA-9764-B4E34BB5A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defTabSz="1277784">
              <a:defRPr sz="17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DDAE08-FB49-48C6-919D-47922A363E90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ctr" defTabSz="1277784">
              <a:defRPr sz="17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r" defTabSz="1277784">
              <a:defRPr sz="17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3926C8-90A2-4937-8860-6A4BCCE94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5pPr>
      <a:lvl6pPr marL="640003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006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009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013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3463" indent="-39370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593850" indent="-314325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2233613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3519594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20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449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375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gif"/><Relationship Id="rId4" Type="http://schemas.openxmlformats.org/officeDocument/2006/relationships/image" Target="../media/image8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/>
        </p:spPr>
        <p:txBody>
          <a:bodyPr lIns="127970" tIns="63987" rIns="127970" bIns="63987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И НАУКИ РД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368875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 Дагестан,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Тарумовский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район,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хутор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Иммуный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улица Школьная 1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9497144" y="8977313"/>
            <a:ext cx="3304456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 defTabSz="912703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Янмурзаева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Г.Х.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703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9285486706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48"/>
          <p:cNvSpPr/>
          <p:nvPr/>
        </p:nvSpPr>
        <p:spPr>
          <a:xfrm>
            <a:off x="0" y="9360"/>
            <a:ext cx="12801240" cy="114732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>
            <a:noFill/>
          </a:ln>
        </p:spPr>
        <p:txBody>
          <a:bodyPr lIns="110520" tIns="55080" rIns="110520" bIns="55080" anchor="ctr"/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ПАСПОРТ ОБЪЕКТА МИНИСТЕРСТВА ОБАЗОВАНИЯ И НАУКИ РД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Муниципальное казённое 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ощеобразовательное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учреждение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«Иммунная ООШ»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2100" dirty="0">
                <a:solidFill>
                  <a:srgbClr val="0000FF"/>
                </a:solidFill>
                <a:latin typeface="Times New Roman"/>
              </a:rPr>
              <a:t>(план чердака объекта)</a:t>
            </a:r>
            <a:endParaRPr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074" y="1371576"/>
            <a:ext cx="4429156" cy="786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2" y="1300137"/>
            <a:ext cx="6239160" cy="77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1254608"/>
              </p:ext>
            </p:extLst>
          </p:nvPr>
        </p:nvGraphicFramePr>
        <p:xfrm>
          <a:off x="400050" y="1339850"/>
          <a:ext cx="12001500" cy="8135945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/>
                  </a:extLst>
                </a:gridCol>
                <a:gridCol w="6700838">
                  <a:extLst>
                    <a:ext uri="{9D8B030D-6E8A-4147-A177-3AD203B41FA5}"/>
                  </a:extLst>
                </a:gridCol>
                <a:gridCol w="4300537">
                  <a:extLst>
                    <a:ext uri="{9D8B030D-6E8A-4147-A177-3AD203B41FA5}"/>
                  </a:extLst>
                </a:gridCol>
              </a:tblGrid>
              <a:tr h="899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3996" marB="639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3996" marB="639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3996" marB="639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576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128016" marR="128016" marT="63996" marB="639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76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</a:t>
                      </a:r>
                    </a:p>
                  </a:txBody>
                  <a:tcPr marL="128016" marR="128016" marT="63996" marB="639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05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 12; детей 58 чел.; больных – чел.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чел. 1; детей 0 чел.; больных – чел.</a:t>
                      </a:r>
                    </a:p>
                  </a:txBody>
                  <a:tcPr marL="128016" marR="128016" marT="63996" marB="639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200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1-но этажное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3метра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* 20 метров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есть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97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(умеренно-пожароопасные)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(умеренно-пожароопасные)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3996" marB="63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631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defTabSz="1279525"/>
            <a:r>
              <a:rPr lang="ru-RU" sz="14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110436" tIns="55219" rIns="110436" bIns="552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257175" y="1349375"/>
          <a:ext cx="12287250" cy="8126413"/>
        </p:xfrm>
        <a:graphic>
          <a:graphicData uri="http://schemas.openxmlformats.org/drawingml/2006/table">
            <a:tbl>
              <a:tblPr/>
              <a:tblGrid>
                <a:gridCol w="1023938">
                  <a:extLst>
                    <a:ext uri="{9D8B030D-6E8A-4147-A177-3AD203B41FA5}"/>
                  </a:extLst>
                </a:gridCol>
                <a:gridCol w="6861175">
                  <a:extLst>
                    <a:ext uri="{9D8B030D-6E8A-4147-A177-3AD203B41FA5}"/>
                  </a:extLst>
                </a:gridCol>
                <a:gridCol w="4402137">
                  <a:extLst>
                    <a:ext uri="{9D8B030D-6E8A-4147-A177-3AD203B41FA5}"/>
                  </a:extLst>
                </a:gridCol>
              </a:tblGrid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277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3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667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defTabSz="1279525"/>
            <a:r>
              <a:rPr lang="ru-RU" sz="14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110436" tIns="55219" rIns="110436" bIns="552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8248203"/>
              </p:ext>
            </p:extLst>
          </p:nvPr>
        </p:nvGraphicFramePr>
        <p:xfrm>
          <a:off x="400050" y="1339850"/>
          <a:ext cx="12001500" cy="7948612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/>
                  </a:extLst>
                </a:gridCol>
                <a:gridCol w="6700838">
                  <a:extLst>
                    <a:ext uri="{9D8B030D-6E8A-4147-A177-3AD203B41FA5}"/>
                  </a:extLst>
                </a:gridCol>
                <a:gridCol w="4300537">
                  <a:extLst>
                    <a:ext uri="{9D8B030D-6E8A-4147-A177-3AD203B41FA5}"/>
                  </a:extLst>
                </a:gridCol>
              </a:tblGrid>
              <a:tr h="936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9" marB="64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9" marB="64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9" marB="64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2977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9" marB="64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0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0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423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10000л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9731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defTabSz="1279525"/>
            <a:r>
              <a:rPr lang="ru-RU" sz="14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110436" tIns="55219" rIns="110436" bIns="552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4280932"/>
              </p:ext>
            </p:extLst>
          </p:nvPr>
        </p:nvGraphicFramePr>
        <p:xfrm>
          <a:off x="400050" y="1339850"/>
          <a:ext cx="12001500" cy="7715627"/>
        </p:xfrm>
        <a:graphic>
          <a:graphicData uri="http://schemas.openxmlformats.org/drawingml/2006/table">
            <a:tbl>
              <a:tblPr/>
              <a:tblGrid>
                <a:gridCol w="1000125"/>
                <a:gridCol w="6215063"/>
                <a:gridCol w="4786312"/>
              </a:tblGrid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128016" marR="128016" marT="64005" marB="64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5" marB="64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5" marB="64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установкой на ПВ- расстояние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3м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сигнализации»Гранд 5»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5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 беспроводная по радиоканалу МЧС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 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 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 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 и беспроводная по радиоканалу МЧС России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имеется/отсутствуют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имеется/отсутствуют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5" marB="64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83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defTabSz="1279525"/>
            <a:r>
              <a:rPr lang="ru-RU" sz="14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110436" tIns="55219" rIns="110436" bIns="552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ПАСПОРТ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  общеобразовательное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«Иммунная ООШ»»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8146261"/>
              </p:ext>
            </p:extLst>
          </p:nvPr>
        </p:nvGraphicFramePr>
        <p:xfrm>
          <a:off x="400050" y="1339850"/>
          <a:ext cx="12001500" cy="4386883"/>
        </p:xfrm>
        <a:graphic>
          <a:graphicData uri="http://schemas.openxmlformats.org/drawingml/2006/table">
            <a:tbl>
              <a:tblPr/>
              <a:tblGrid>
                <a:gridCol w="1000125"/>
                <a:gridCol w="6215063"/>
                <a:gridCol w="4786312"/>
              </a:tblGrid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128016" marR="128016" marT="64014" marB="640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14" marB="640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14" marB="640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Текущее состояние здания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Капитальное ограждение территории здания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  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25-30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27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defTabSz="1279525"/>
            <a:r>
              <a:rPr lang="ru-RU" sz="14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110436" tIns="55219" rIns="110436" bIns="552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538" y="1433513"/>
            <a:ext cx="12568237" cy="802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434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110436" tIns="55219" rIns="110436" bIns="552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 общеобразовательное учреждение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graphicFrame>
        <p:nvGraphicFramePr>
          <p:cNvPr id="5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70538233"/>
              </p:ext>
            </p:extLst>
          </p:nvPr>
        </p:nvGraphicFramePr>
        <p:xfrm>
          <a:off x="279400" y="1587500"/>
          <a:ext cx="12241361" cy="7074304"/>
        </p:xfrm>
        <a:graphic>
          <a:graphicData uri="http://schemas.openxmlformats.org/drawingml/2006/table">
            <a:tbl>
              <a:tblPr/>
              <a:tblGrid>
                <a:gridCol w="792088"/>
                <a:gridCol w="3089437"/>
                <a:gridCol w="3967347"/>
                <a:gridCol w="4392489"/>
              </a:tblGrid>
              <a:tr h="908844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48921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22.08.2017г.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надзорной деятельности и профилактической работы №7 по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Южно –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Сухокумск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Тарумовскому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Ногайскому районам. УНД и ПР ГУ МЧС России по РД.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ч.13 ст. 19.5 Штраф 5000р.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921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921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002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893" tIns="63952" rIns="127893" bIns="63952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322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32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11945940" y="1"/>
            <a:ext cx="719137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="" xmlns:p14="http://schemas.microsoft.com/office/powerpoint/2010/main" val="4061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/>
          </p:nvPr>
        </p:nvGraphicFramePr>
        <p:xfrm>
          <a:off x="200027" y="2866879"/>
          <a:ext cx="12401551" cy="1704975"/>
        </p:xfrm>
        <a:graphic>
          <a:graphicData uri="http://schemas.openxmlformats.org/drawingml/2006/table">
            <a:tbl>
              <a:tblPr/>
              <a:tblGrid>
                <a:gridCol w="1027048">
                  <a:extLst>
                    <a:ext uri="{9D8B030D-6E8A-4147-A177-3AD203B41FA5}"/>
                  </a:extLst>
                </a:gridCol>
                <a:gridCol w="5173729">
                  <a:extLst>
                    <a:ext uri="{9D8B030D-6E8A-4147-A177-3AD203B41FA5}"/>
                  </a:extLst>
                </a:gridCol>
                <a:gridCol w="2736300">
                  <a:extLst>
                    <a:ext uri="{9D8B030D-6E8A-4147-A177-3AD203B41FA5}"/>
                  </a:extLst>
                </a:gridCol>
                <a:gridCol w="3464474">
                  <a:extLst>
                    <a:ext uri="{9D8B030D-6E8A-4147-A177-3AD203B41FA5}"/>
                  </a:extLst>
                </a:gridCol>
              </a:tblGrid>
              <a:tr h="51229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554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713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/>
          </p:nvPr>
        </p:nvGraphicFramePr>
        <p:xfrm>
          <a:off x="200027" y="1776264"/>
          <a:ext cx="12401549" cy="1096962"/>
        </p:xfrm>
        <a:graphic>
          <a:graphicData uri="http://schemas.openxmlformats.org/drawingml/2006/table">
            <a:tbl>
              <a:tblPr/>
              <a:tblGrid>
                <a:gridCol w="1016198">
                  <a:extLst>
                    <a:ext uri="{9D8B030D-6E8A-4147-A177-3AD203B41FA5}"/>
                  </a:extLst>
                </a:gridCol>
                <a:gridCol w="5112568">
                  <a:extLst>
                    <a:ext uri="{9D8B030D-6E8A-4147-A177-3AD203B41FA5}"/>
                  </a:extLst>
                </a:gridCol>
                <a:gridCol w="2808312">
                  <a:extLst>
                    <a:ext uri="{9D8B030D-6E8A-4147-A177-3AD203B41FA5}"/>
                  </a:extLst>
                </a:gridCol>
                <a:gridCol w="3464471">
                  <a:extLst>
                    <a:ext uri="{9D8B030D-6E8A-4147-A177-3AD203B41FA5}"/>
                  </a:extLst>
                </a:gridCol>
              </a:tblGrid>
              <a:tr h="109696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/>
          </p:nvPr>
        </p:nvGraphicFramePr>
        <p:xfrm>
          <a:off x="200027" y="4617891"/>
          <a:ext cx="12401551" cy="1787528"/>
        </p:xfrm>
        <a:graphic>
          <a:graphicData uri="http://schemas.openxmlformats.org/drawingml/2006/table">
            <a:tbl>
              <a:tblPr/>
              <a:tblGrid>
                <a:gridCol w="1016198">
                  <a:extLst>
                    <a:ext uri="{9D8B030D-6E8A-4147-A177-3AD203B41FA5}"/>
                  </a:extLst>
                </a:gridCol>
                <a:gridCol w="5184577">
                  <a:extLst>
                    <a:ext uri="{9D8B030D-6E8A-4147-A177-3AD203B41FA5}"/>
                  </a:extLst>
                </a:gridCol>
                <a:gridCol w="2736304">
                  <a:extLst>
                    <a:ext uri="{9D8B030D-6E8A-4147-A177-3AD203B41FA5}"/>
                  </a:extLst>
                </a:gridCol>
                <a:gridCol w="3464472">
                  <a:extLst>
                    <a:ext uri="{9D8B030D-6E8A-4147-A177-3AD203B41FA5}"/>
                  </a:extLst>
                </a:gridCol>
              </a:tblGrid>
              <a:tr h="5953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53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/>
          </p:nvPr>
        </p:nvGraphicFramePr>
        <p:xfrm>
          <a:off x="204788" y="6429228"/>
          <a:ext cx="12401550" cy="1422402"/>
        </p:xfrm>
        <a:graphic>
          <a:graphicData uri="http://schemas.openxmlformats.org/drawingml/2006/table">
            <a:tbl>
              <a:tblPr/>
              <a:tblGrid>
                <a:gridCol w="1011718">
                  <a:extLst>
                    <a:ext uri="{9D8B030D-6E8A-4147-A177-3AD203B41FA5}"/>
                  </a:extLst>
                </a:gridCol>
                <a:gridCol w="5112568">
                  <a:extLst>
                    <a:ext uri="{9D8B030D-6E8A-4147-A177-3AD203B41FA5}"/>
                  </a:extLst>
                </a:gridCol>
                <a:gridCol w="1276639">
                  <a:extLst>
                    <a:ext uri="{9D8B030D-6E8A-4147-A177-3AD203B41FA5}"/>
                  </a:extLst>
                </a:gridCol>
                <a:gridCol w="1531673">
                  <a:extLst>
                    <a:ext uri="{9D8B030D-6E8A-4147-A177-3AD203B41FA5}"/>
                  </a:extLst>
                </a:gridCol>
                <a:gridCol w="3468952">
                  <a:extLst>
                    <a:ext uri="{9D8B030D-6E8A-4147-A177-3AD203B41FA5}"/>
                  </a:extLst>
                </a:gridCol>
              </a:tblGrid>
              <a:tr h="255588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953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6327775" y="3344714"/>
            <a:ext cx="2825750" cy="639762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6327774" y="2860526"/>
            <a:ext cx="2817814" cy="579438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98060" y="2985940"/>
            <a:ext cx="2416922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6327775" y="3965426"/>
            <a:ext cx="2825750" cy="625475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6323013" y="6680051"/>
            <a:ext cx="2827336" cy="581025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6489602" y="6726090"/>
            <a:ext cx="2583058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6318250" y="7256313"/>
            <a:ext cx="2817814" cy="615950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6553104" y="7361090"/>
            <a:ext cx="2583058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6335713" y="4594079"/>
            <a:ext cx="2817812" cy="614363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6334125" y="5211615"/>
            <a:ext cx="2817814" cy="612774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6334127" y="5802164"/>
            <a:ext cx="2827338" cy="615950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6624541" y="5889477"/>
            <a:ext cx="2583058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6529014" y="3506640"/>
            <a:ext cx="2416922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6563146" y="4082903"/>
            <a:ext cx="2416922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6582991" y="4716315"/>
            <a:ext cx="2416922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6599869" y="5319565"/>
            <a:ext cx="2465717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/>
          </p:nvPr>
        </p:nvGraphicFramePr>
        <p:xfrm>
          <a:off x="200025" y="7850038"/>
          <a:ext cx="12401550" cy="1190628"/>
        </p:xfrm>
        <a:graphic>
          <a:graphicData uri="http://schemas.openxmlformats.org/drawingml/2006/table">
            <a:tbl>
              <a:tblPr/>
              <a:tblGrid>
                <a:gridCol w="1027048">
                  <a:extLst>
                    <a:ext uri="{9D8B030D-6E8A-4147-A177-3AD203B41FA5}"/>
                  </a:extLst>
                </a:gridCol>
                <a:gridCol w="5173727">
                  <a:extLst>
                    <a:ext uri="{9D8B030D-6E8A-4147-A177-3AD203B41FA5}"/>
                  </a:extLst>
                </a:gridCol>
                <a:gridCol w="2736304">
                  <a:extLst>
                    <a:ext uri="{9D8B030D-6E8A-4147-A177-3AD203B41FA5}"/>
                  </a:extLst>
                </a:gridCol>
                <a:gridCol w="3464471">
                  <a:extLst>
                    <a:ext uri="{9D8B030D-6E8A-4147-A177-3AD203B41FA5}"/>
                  </a:extLst>
                </a:gridCol>
              </a:tblGrid>
              <a:tr h="5953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53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57" marR="623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6313489" y="7840514"/>
            <a:ext cx="2835274" cy="612774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88" tIns="63994" rIns="127988" bIns="63994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6350000" y="8439000"/>
            <a:ext cx="2827338" cy="6223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88" tIns="63994" rIns="127988" bIns="63994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6633384" y="7970691"/>
            <a:ext cx="2343121" cy="30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699" rIns="91398" bIns="45699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6619890" y="8562828"/>
            <a:ext cx="2343121" cy="30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699" rIns="91398" bIns="45699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9524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629" tIns="57816" rIns="115629" bIns="57816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21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1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1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0691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/>
          </p:nvPr>
        </p:nvGraphicFramePr>
        <p:xfrm>
          <a:off x="192090" y="1774163"/>
          <a:ext cx="12417425" cy="5711827"/>
        </p:xfrm>
        <a:graphic>
          <a:graphicData uri="http://schemas.openxmlformats.org/drawingml/2006/table">
            <a:tbl>
              <a:tblPr/>
              <a:tblGrid>
                <a:gridCol w="804863">
                  <a:extLst>
                    <a:ext uri="{9D8B030D-6E8A-4147-A177-3AD203B41FA5}"/>
                  </a:extLst>
                </a:gridCol>
                <a:gridCol w="5427786">
                  <a:extLst>
                    <a:ext uri="{9D8B030D-6E8A-4147-A177-3AD203B41FA5}"/>
                  </a:extLst>
                </a:gridCol>
                <a:gridCol w="2736304">
                  <a:extLst>
                    <a:ext uri="{9D8B030D-6E8A-4147-A177-3AD203B41FA5}"/>
                  </a:extLst>
                </a:gridCol>
                <a:gridCol w="3448472">
                  <a:extLst>
                    <a:ext uri="{9D8B030D-6E8A-4147-A177-3AD203B41FA5}"/>
                  </a:extLst>
                </a:gridCol>
              </a:tblGrid>
              <a:tr h="99389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00075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9538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379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697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856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5393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9856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379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538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96004" marR="96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003" marR="530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6405563" y="3066388"/>
            <a:ext cx="2749550" cy="604838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568978" y="3147351"/>
            <a:ext cx="2583058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6410326" y="5647662"/>
            <a:ext cx="2763838" cy="763588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34052" y="5819114"/>
            <a:ext cx="2583058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6402388" y="3644238"/>
            <a:ext cx="2755900" cy="612774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578468" y="3737901"/>
            <a:ext cx="2367230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6418263" y="4242727"/>
            <a:ext cx="2749550" cy="68897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6424612" y="4812637"/>
            <a:ext cx="2749550" cy="657224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6589551" y="4969801"/>
            <a:ext cx="2465717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6429375" y="6344578"/>
            <a:ext cx="2749550" cy="636587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6613949" y="6484277"/>
            <a:ext cx="2416922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6424612" y="6966878"/>
            <a:ext cx="2749550" cy="55562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162" tIns="89582" rIns="179162" bIns="89582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661573" y="6997039"/>
            <a:ext cx="2416922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6620538" y="4328452"/>
            <a:ext cx="2367230" cy="3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942" tIns="63973" rIns="127942" bIns="63973">
            <a:spAutoFit/>
          </a:bodyPr>
          <a:lstStyle/>
          <a:p>
            <a:pPr algn="ctr" defTabSz="127763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9524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629" tIns="57816" rIns="115629" bIns="57816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21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1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1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31109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5"/>
            <a:ext cx="12801600" cy="3365501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127877" tIns="63945" rIns="127877" bIns="63945" numCol="1" anchor="ctr" anchorCtr="0" compatLnSpc="1">
            <a:prstTxWarp prst="textNoShape">
              <a:avLst/>
            </a:prstTxWarp>
          </a:bodyPr>
          <a:lstStyle/>
          <a:p>
            <a:pPr defTabSz="1277630">
              <a:defRPr/>
            </a:pPr>
            <a:endParaRPr lang="ru-RU" sz="546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42864" y="157164"/>
            <a:ext cx="2335213" cy="2012027"/>
            <a:chOff x="373" y="1752"/>
            <a:chExt cx="1786" cy="1383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pPr defTabSz="785625"/>
              <a:endParaRPr lang="ru-RU" sz="196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237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237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237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237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237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237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237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237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237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237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237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237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237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837"/>
              <a:ext cx="225" cy="237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7773" tIns="33887" rIns="67773" bIns="33887">
              <a:spAutoFit/>
            </a:bodyPr>
            <a:lstStyle/>
            <a:p>
              <a:pPr defTabSz="785625"/>
              <a:endParaRPr lang="ru-RU" sz="196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237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237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825"/>
              <a:ext cx="226" cy="237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67773" tIns="33887" rIns="67773" bIns="33887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7773" tIns="33887" rIns="67773" bIns="33887">
              <a:spAutoFit/>
            </a:bodyPr>
            <a:lstStyle/>
            <a:p>
              <a:pPr defTabSz="785625"/>
              <a:endParaRPr lang="ru-RU" sz="196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127999" tIns="64000" rIns="127999" bIns="64000" anchor="ctr"/>
            <a:lstStyle/>
            <a:p>
              <a:pPr defTabSz="909419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127999" tIns="64000" rIns="127999" bIns="64000" anchor="ctr"/>
            <a:lstStyle/>
            <a:p>
              <a:pPr defTabSz="909419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127999" tIns="64000" rIns="127999" bIns="64000" anchor="ctr"/>
            <a:lstStyle/>
            <a:p>
              <a:pPr defTabSz="909419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991976" y="0"/>
          <a:ext cx="809626" cy="1160463"/>
        </p:xfrm>
        <a:graphic>
          <a:graphicData uri="http://schemas.openxmlformats.org/presentationml/2006/ole">
            <p:oleObj spid="_x0000_s2052" name="CorelDRAW" r:id="rId3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9" y="266700"/>
          <a:ext cx="357188" cy="400050"/>
        </p:xfrm>
        <a:graphic>
          <a:graphicData uri="http://schemas.openxmlformats.org/presentationml/2006/ole">
            <p:oleObj spid="_x0000_s2053" name="CorelDRAW" r:id="rId4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12082465" y="1"/>
            <a:ext cx="719137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893" tIns="63952" rIns="127893" bIns="63952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322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32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51928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893" tIns="63952" rIns="127893" bIns="63952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322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32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</a:t>
            </a:r>
            <a:r>
              <a:rPr lang="ru-RU" sz="322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ТЕХНОГЕННЫХ ПОЖАРОВ</a:t>
            </a:r>
            <a:endParaRPr lang="ru-RU" sz="322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11945940" y="1"/>
            <a:ext cx="719137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="" xmlns:p14="http://schemas.microsoft.com/office/powerpoint/2010/main" val="17129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85695" y="1300137"/>
          <a:ext cx="12358776" cy="8001057"/>
        </p:xfrm>
        <a:graphic>
          <a:graphicData uri="http://schemas.openxmlformats.org/drawingml/2006/table">
            <a:tbl>
              <a:tblPr firstRow="1" firstCol="1" bandRow="1"/>
              <a:tblGrid>
                <a:gridCol w="423782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649061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830716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557374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61088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31094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50683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825436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2217268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855851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51300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599349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1006902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451369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2313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231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307200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70165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827113"/>
                  </a:ext>
                </a:extLst>
              </a:tr>
              <a:tr h="115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7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644688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315590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62061"/>
                  </a:ext>
                </a:extLst>
              </a:tr>
              <a:tr h="115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7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81439"/>
                  </a:ext>
                </a:extLst>
              </a:tr>
              <a:tr h="125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02305"/>
                  </a:ext>
                </a:extLst>
              </a:tr>
              <a:tr h="115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78086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10981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546074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149250"/>
                  </a:ext>
                </a:extLst>
              </a:tr>
              <a:tr h="115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505564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532154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82175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31196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709061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31742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22250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416351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599338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166936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57401"/>
                  </a:ext>
                </a:extLst>
              </a:tr>
              <a:tr h="347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264873"/>
                  </a:ext>
                </a:extLst>
              </a:tr>
              <a:tr h="125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7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338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04146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386027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020825"/>
                  </a:ext>
                </a:extLst>
              </a:tr>
              <a:tr h="115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62044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066152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14861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53487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812202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737736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8728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52516"/>
                  </a:ext>
                </a:extLst>
              </a:tr>
              <a:tr h="2313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20819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60797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444028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64811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503366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06797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5473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74171"/>
                  </a:ext>
                </a:extLst>
              </a:tr>
              <a:tr h="2313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349906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7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429083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936840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458746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10758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6799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791767"/>
                  </a:ext>
                </a:extLst>
              </a:tr>
              <a:tr h="1156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175285"/>
                  </a:ext>
                </a:extLst>
              </a:tr>
              <a:tr h="2313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964175"/>
                  </a:ext>
                </a:extLst>
              </a:tr>
              <a:tr h="115682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9524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629" tIns="57816" rIns="115629" bIns="57816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21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1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1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956034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268399"/>
          <a:ext cx="12801604" cy="8332800"/>
        </p:xfrm>
        <a:graphic>
          <a:graphicData uri="http://schemas.openxmlformats.org/drawingml/2006/table">
            <a:tbl>
              <a:tblPr firstRow="1" firstCol="1" bandRow="1"/>
              <a:tblGrid>
                <a:gridCol w="438229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705283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859036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57637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63171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32154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528282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870880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2292863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53049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619784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1041233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500850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347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34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7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3472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9524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629" tIns="57816" rIns="115629" bIns="57816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21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1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1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473962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893" tIns="63952" rIns="127893" bIns="63952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322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32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11945940" y="1"/>
            <a:ext cx="719137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="" xmlns:p14="http://schemas.microsoft.com/office/powerpoint/2010/main" val="17129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" y="1268386"/>
          <a:ext cx="12801595" cy="8332769"/>
        </p:xfrm>
        <a:graphic>
          <a:graphicData uri="http://schemas.openxmlformats.org/drawingml/2006/table">
            <a:tbl>
              <a:tblPr firstRow="1" firstCol="1" bandRow="1"/>
              <a:tblGrid>
                <a:gridCol w="438966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708147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860481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577345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632773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322087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52499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855011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2296714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886516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531385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620824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1042980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503372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24095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240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307200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70165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827113"/>
                  </a:ext>
                </a:extLst>
              </a:tr>
              <a:tr h="12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7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644688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315590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62061"/>
                  </a:ext>
                </a:extLst>
              </a:tr>
              <a:tr h="12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7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81439"/>
                  </a:ext>
                </a:extLst>
              </a:tr>
              <a:tr h="130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02305"/>
                  </a:ext>
                </a:extLst>
              </a:tr>
              <a:tr h="12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78086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10981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546074"/>
                  </a:ext>
                </a:extLst>
              </a:tr>
              <a:tr h="240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149250"/>
                  </a:ext>
                </a:extLst>
              </a:tr>
              <a:tr h="12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505564"/>
                  </a:ext>
                </a:extLst>
              </a:tr>
              <a:tr h="240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532154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82175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31196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709061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31742"/>
                  </a:ext>
                </a:extLst>
              </a:tr>
              <a:tr h="240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22250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416351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599338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166936"/>
                  </a:ext>
                </a:extLst>
              </a:tr>
              <a:tr h="240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57401"/>
                  </a:ext>
                </a:extLst>
              </a:tr>
              <a:tr h="361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264873"/>
                  </a:ext>
                </a:extLst>
              </a:tr>
              <a:tr h="130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7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338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04146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386027"/>
                  </a:ext>
                </a:extLst>
              </a:tr>
              <a:tr h="240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020825"/>
                  </a:ext>
                </a:extLst>
              </a:tr>
              <a:tr h="12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62044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066152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14861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53487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812202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737736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8728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52516"/>
                  </a:ext>
                </a:extLst>
              </a:tr>
              <a:tr h="2409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20819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60797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444028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64811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503366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06797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5473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74171"/>
                  </a:ext>
                </a:extLst>
              </a:tr>
              <a:tr h="2409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349906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7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429083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936840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458746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10758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6799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791767"/>
                  </a:ext>
                </a:extLst>
              </a:tr>
              <a:tr h="12047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175285"/>
                  </a:ext>
                </a:extLst>
              </a:tr>
              <a:tr h="2409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964175"/>
                  </a:ext>
                </a:extLst>
              </a:tr>
              <a:tr h="120478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7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9524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629" tIns="57816" rIns="115629" bIns="57816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21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1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1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95603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268399"/>
          <a:ext cx="12801604" cy="8332800"/>
        </p:xfrm>
        <a:graphic>
          <a:graphicData uri="http://schemas.openxmlformats.org/drawingml/2006/table">
            <a:tbl>
              <a:tblPr firstRow="1" firstCol="1" bandRow="1"/>
              <a:tblGrid>
                <a:gridCol w="438229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705283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859036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57637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63171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32154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528282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870880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2292863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53049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619784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1041233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500850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347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34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7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7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1736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17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3472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173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9524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629" tIns="57816" rIns="115629" bIns="57816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21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1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1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47396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893" tIns="63952" rIns="127893" bIns="63952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322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32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11945940" y="1"/>
            <a:ext cx="719137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="" xmlns:p14="http://schemas.microsoft.com/office/powerpoint/2010/main" val="10516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538" y="1433513"/>
            <a:ext cx="12568237" cy="802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110436" tIns="55219" rIns="110436" bIns="552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 общеобразовательное учреждение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о пожарной безопасности)</a:t>
            </a:r>
          </a:p>
        </p:txBody>
      </p:sp>
      <p:pic>
        <p:nvPicPr>
          <p:cNvPr id="6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4322" y="1800204"/>
            <a:ext cx="5143320" cy="721476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240" cy="960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1157288" y="1150941"/>
            <a:ext cx="400050" cy="200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644652" y="1031878"/>
            <a:ext cx="2700338" cy="3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1157288" y="1441453"/>
            <a:ext cx="400050" cy="200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644650" y="1354140"/>
            <a:ext cx="4316413" cy="3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1157288" y="1739903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644652" y="1652591"/>
            <a:ext cx="3452813" cy="3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1152525" y="2027241"/>
            <a:ext cx="400050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1152525" y="2343153"/>
            <a:ext cx="400050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1152525" y="2660653"/>
            <a:ext cx="400050" cy="2000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639890" y="1908178"/>
            <a:ext cx="3914775" cy="3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639891" y="2236791"/>
            <a:ext cx="4316411" cy="3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639890" y="2547940"/>
            <a:ext cx="3952875" cy="3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1152525" y="2965453"/>
            <a:ext cx="40005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1152525" y="3257553"/>
            <a:ext cx="400050" cy="2000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639891" y="2846391"/>
            <a:ext cx="4316411" cy="3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639890" y="3157541"/>
            <a:ext cx="3952875" cy="3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7" y="3579812"/>
            <a:ext cx="371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525588" y="3443288"/>
            <a:ext cx="3097212" cy="4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768" tIns="124893" rIns="249768" bIns="124893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592265" y="3900489"/>
            <a:ext cx="3365501" cy="65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723" tIns="89375" rIns="178723" bIns="89375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968375" y="5087939"/>
            <a:ext cx="647700" cy="179388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00" tIns="63853" rIns="127700" bIns="63853" anchor="ctr"/>
          <a:lstStyle/>
          <a:p>
            <a:pPr algn="ctr" defTabSz="1274456"/>
            <a:endParaRPr lang="ru-RU" sz="3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977902" y="4654551"/>
            <a:ext cx="590549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95" tIns="45697" rIns="91395" bIns="45697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654178" y="4957763"/>
            <a:ext cx="3540125" cy="3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80" tIns="60481" rIns="120980" bIns="6048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1085850" y="5641975"/>
            <a:ext cx="417514" cy="236538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8865" tIns="89433" rIns="178865" bIns="89433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8865" tIns="89433" rIns="178865" bIns="89433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646241" y="5549901"/>
            <a:ext cx="1660525" cy="3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68" tIns="60378" rIns="120768" bIns="60378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814390" y="3962400"/>
            <a:ext cx="815975" cy="393700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847" tIns="24847" rIns="24847" bIns="24847"/>
            <a:lstStyle/>
            <a:p>
              <a:pPr algn="ctr" defTabSz="1787096"/>
              <a:r>
                <a:rPr lang="ru-RU" sz="1120" u="sng">
                  <a:cs typeface="Times New Roman" pitchFamily="18" charset="0"/>
                </a:rPr>
                <a:t>№12</a:t>
              </a:r>
            </a:p>
            <a:p>
              <a:pPr algn="ctr" defTabSz="1787096"/>
              <a:r>
                <a:rPr lang="ru-RU" sz="1120">
                  <a:cs typeface="Times New Roman" pitchFamily="18" charset="0"/>
                </a:rPr>
                <a:t> 150</a:t>
              </a:r>
              <a:endParaRPr lang="ru-RU" sz="3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78865" tIns="89433" rIns="178865" bIns="89433"/>
              <a:lstStyle/>
              <a:p>
                <a:pPr defTabSz="1787096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651000" y="5295900"/>
            <a:ext cx="2760663" cy="3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80" tIns="60481" rIns="120980" bIns="6048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968375" y="4802187"/>
            <a:ext cx="647700" cy="179388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127700" tIns="63853" rIns="127700" bIns="63853" anchor="ctr"/>
          <a:lstStyle/>
          <a:p>
            <a:pPr algn="ctr" defTabSz="1274456"/>
            <a:endParaRPr lang="ru-RU" sz="3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649415" y="4679951"/>
            <a:ext cx="3270250" cy="3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80" tIns="60481" rIns="120980" bIns="6048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647827" y="4433888"/>
            <a:ext cx="3492500" cy="3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68" tIns="60378" rIns="120768" bIns="60378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54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7770813" y="768826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95" tIns="45697" rIns="91395" bIns="45697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938214" y="6445250"/>
            <a:ext cx="611187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95" tIns="45697" rIns="91395" bIns="45697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585913" y="5891215"/>
            <a:ext cx="1739900" cy="4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906" tIns="89459" rIns="178906" bIns="8945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577976" y="6211889"/>
            <a:ext cx="1924042" cy="4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906" tIns="89459" rIns="178906" bIns="8945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4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992191" y="5973766"/>
            <a:ext cx="561975" cy="279399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79222" tIns="89611" rIns="179222" bIns="89611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79222" tIns="89611" rIns="179222" bIns="89611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7594603" y="3448051"/>
            <a:ext cx="2422525" cy="2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6918328" y="3479779"/>
            <a:ext cx="287337" cy="272296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42689" tIns="71336" rIns="142689" bIns="71336" anchor="ctr"/>
            <a:lstStyle/>
            <a:p>
              <a:pPr defTabSz="1428406"/>
              <a:endParaRPr lang="ru-RU" sz="294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2598" tIns="71291" rIns="142598" bIns="71291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84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6838950" y="3795714"/>
            <a:ext cx="427038" cy="21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7970" tIns="63987" rIns="127970" bIns="63987" anchor="ctr"/>
          <a:lstStyle/>
          <a:p>
            <a:pPr algn="ctr"/>
            <a:r>
              <a:rPr lang="ru-RU" sz="112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7604127" y="3756027"/>
            <a:ext cx="4067175" cy="2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6127753" y="3041653"/>
            <a:ext cx="279399" cy="201613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7527925" y="2889253"/>
            <a:ext cx="4356100" cy="57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55" tIns="39280" rIns="78555" bIns="39280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6516692" y="2460627"/>
            <a:ext cx="954435" cy="371830"/>
            <a:chOff x="7847002" y="5565780"/>
            <a:chExt cx="953770" cy="371460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54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493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540" b="1">
                    <a:latin typeface="Times New Roman" pitchFamily="18" charset="0"/>
                  </a:rPr>
                  <a:t>1</a:t>
                </a:r>
                <a:endParaRPr lang="ru-RU" sz="434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03591" y="5565780"/>
              <a:ext cx="597181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4765" tIns="34765" rIns="34765" bIns="34765">
              <a:spAutoFit/>
            </a:bodyPr>
            <a:lstStyle/>
            <a:p>
              <a:pPr algn="ctr" defTabSz="1788685"/>
              <a:r>
                <a:rPr lang="ru-RU" sz="980" u="sng">
                  <a:cs typeface="Times New Roman" pitchFamily="18" charset="0"/>
                </a:rPr>
                <a:t>№7,9,13</a:t>
              </a:r>
            </a:p>
            <a:p>
              <a:pPr algn="ctr" defTabSz="1788685"/>
              <a:r>
                <a:rPr lang="ru-RU" sz="98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7515227" y="2465389"/>
            <a:ext cx="3713163" cy="41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55" tIns="39280" rIns="78555" bIns="39280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6426200" y="2951169"/>
            <a:ext cx="982663" cy="381354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34765" tIns="34765" rIns="34765" bIns="34765">
              <a:spAutoFit/>
            </a:bodyPr>
            <a:lstStyle/>
            <a:p>
              <a:pPr defTabSz="1788685"/>
              <a:r>
                <a:rPr lang="ru-RU" sz="980">
                  <a:cs typeface="Times New Roman" pitchFamily="18" charset="0"/>
                </a:rPr>
                <a:t>       </a:t>
              </a:r>
              <a:r>
                <a:rPr lang="ru-RU" sz="980" u="sng">
                  <a:cs typeface="Times New Roman" pitchFamily="18" charset="0"/>
                </a:rPr>
                <a:t>__13__</a:t>
              </a:r>
            </a:p>
            <a:p>
              <a:pPr defTabSz="1788685"/>
              <a:r>
                <a:rPr lang="ru-RU" sz="980">
                  <a:cs typeface="Times New Roman" pitchFamily="18" charset="0"/>
                </a:rPr>
                <a:t>         </a:t>
              </a:r>
              <a:r>
                <a:rPr lang="en-US" sz="980">
                  <a:cs typeface="Times New Roman" pitchFamily="18" charset="0"/>
                </a:rPr>
                <a:t>1</a:t>
              </a:r>
              <a:r>
                <a:rPr lang="ru-RU" sz="98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07028" y="7871693"/>
              <a:ext cx="153945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4765" tIns="34765" rIns="34765" bIns="34765">
              <a:spAutoFit/>
            </a:bodyPr>
            <a:lstStyle/>
            <a:p>
              <a:pPr algn="ctr" defTabSz="1788685"/>
              <a:r>
                <a:rPr lang="ru-RU" sz="196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87562" y="7881234"/>
              <a:ext cx="175130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4765" tIns="34765" rIns="34765" bIns="34765">
              <a:spAutoFit/>
            </a:bodyPr>
            <a:lstStyle/>
            <a:p>
              <a:pPr algn="ctr" defTabSz="1788685"/>
              <a:r>
                <a:rPr lang="ru-RU" sz="196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9267825" y="86471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628778" y="7916863"/>
            <a:ext cx="1083648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1076325" y="9040814"/>
            <a:ext cx="4016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612903" y="8836026"/>
            <a:ext cx="2278526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628776" y="8596312"/>
            <a:ext cx="2275577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1125538" y="8667752"/>
            <a:ext cx="303212" cy="301624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1125539" y="8340728"/>
            <a:ext cx="301624" cy="303213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630365" y="8274050"/>
            <a:ext cx="2235950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1125539" y="7981950"/>
            <a:ext cx="301624" cy="3016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1127056" y="7507421"/>
            <a:ext cx="300009" cy="398460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628776" y="7485062"/>
            <a:ext cx="2169522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639890" y="7013576"/>
            <a:ext cx="1286524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1027113" y="6962778"/>
            <a:ext cx="500062" cy="46672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624015" y="6534150"/>
            <a:ext cx="1729594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1125539" y="6592888"/>
            <a:ext cx="301624" cy="3032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8472488" y="19780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7939" tIns="63973" rIns="127939" bIns="63973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6683374" y="1566866"/>
            <a:ext cx="704850" cy="279399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77630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7464426" y="1522413"/>
            <a:ext cx="3243262" cy="3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66" tIns="60474" rIns="120966" bIns="60474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6686552" y="1984375"/>
            <a:ext cx="7032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6686552" y="2300288"/>
            <a:ext cx="698501" cy="1588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7464427" y="1828800"/>
            <a:ext cx="2954337" cy="3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66" tIns="60474" rIns="120966" bIns="60474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7464428" y="2141538"/>
            <a:ext cx="2955925" cy="3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66" tIns="60474" rIns="120966" bIns="60474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6684270" y="1175001"/>
            <a:ext cx="704598" cy="280085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7939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39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39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39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39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7464428" y="1147763"/>
            <a:ext cx="919163" cy="3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66" tIns="60474" rIns="120966" bIns="60474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8693150" y="4184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7970" tIns="63987" rIns="127970" bIns="63987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7475540" y="4071938"/>
            <a:ext cx="3101974" cy="3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6672263" y="4583113"/>
            <a:ext cx="70485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7488238" y="4375150"/>
            <a:ext cx="2825750" cy="3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6911977" y="4122738"/>
            <a:ext cx="300038" cy="30003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70" tIns="63987" rIns="127970" bIns="6398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6661149" y="4840289"/>
            <a:ext cx="7048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7488239" y="4645025"/>
            <a:ext cx="2641600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996114" y="5040313"/>
            <a:ext cx="214312" cy="1428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6996114" y="5308600"/>
            <a:ext cx="214312" cy="14287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7481889" y="4902201"/>
            <a:ext cx="3805236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7481889" y="5207000"/>
            <a:ext cx="3376612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4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4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8572500" y="75533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95" tIns="45697" rIns="91395" bIns="45697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6919913" y="5924552"/>
            <a:ext cx="396875" cy="396875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79046" tIns="89523" rIns="179046" bIns="89523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79046" tIns="89523" rIns="179046" bIns="8952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79046" tIns="89523" rIns="179046" bIns="89523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79046" tIns="89523" rIns="179046" bIns="89523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79046" tIns="89523" rIns="179046" bIns="89523" anchor="ctr"/>
            <a:lstStyle/>
            <a:p>
              <a:pPr defTabSz="1274456"/>
              <a:endParaRPr lang="ru-RU" sz="3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6469062" y="6257913"/>
            <a:ext cx="1230312" cy="805506"/>
            <a:chOff x="2971" y="3847"/>
            <a:chExt cx="347" cy="259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79046" tIns="89523" rIns="179046" bIns="89523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79046" tIns="89523" rIns="179046" bIns="89523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79046" tIns="89523" rIns="179046" bIns="89523"/>
              <a:lstStyle/>
              <a:p>
                <a:pPr defTabSz="1274456"/>
                <a:endParaRPr lang="ru-RU" sz="406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0018" tIns="125037" rIns="250018" bIns="125037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0018" tIns="125037" rIns="250018" bIns="125037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7443787" y="9164640"/>
            <a:ext cx="3103562" cy="4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00" tIns="89270" rIns="178500" bIns="8927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7435853" y="5943603"/>
            <a:ext cx="3668713" cy="4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00" tIns="89270" rIns="178500" bIns="8927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7413625" y="6359527"/>
            <a:ext cx="3670300" cy="4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00" tIns="89270" rIns="178500" bIns="8927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6934200" y="6919913"/>
            <a:ext cx="400050" cy="4000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127954" tIns="63980" rIns="127954" bIns="6398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7608890" y="6965951"/>
            <a:ext cx="4378325" cy="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54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6931818" y="5391945"/>
            <a:ext cx="296862" cy="685800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00" tIns="63853" rIns="127700" bIns="63853" anchor="ctr"/>
          <a:lstStyle/>
          <a:p>
            <a:pPr algn="ctr" defTabSz="1274456"/>
            <a:endParaRPr lang="ru-RU" sz="3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7427915" y="5548316"/>
            <a:ext cx="4429125" cy="51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00" tIns="89270" rIns="178500" bIns="8927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7010402" y="7456490"/>
            <a:ext cx="352425" cy="241300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54" tIns="63980" rIns="127954" bIns="6398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7010402" y="7775575"/>
            <a:ext cx="352425" cy="241300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54" tIns="63980" rIns="127954" bIns="6398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7010402" y="8077201"/>
            <a:ext cx="352425" cy="241300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54" tIns="63980" rIns="127954" bIns="6398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7419978" y="7361241"/>
            <a:ext cx="3668713" cy="4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00" tIns="89270" rIns="178500" bIns="8927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7419978" y="7642228"/>
            <a:ext cx="3668713" cy="4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00" tIns="89270" rIns="178500" bIns="8927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7431090" y="7947028"/>
            <a:ext cx="3851275" cy="4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00" tIns="89270" rIns="178500" bIns="8927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6076951" y="85677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95" tIns="45697" rIns="91395" bIns="45697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7305678" y="8202613"/>
            <a:ext cx="4206875" cy="7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787" tIns="124907" rIns="249787" bIns="124907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1082678" y="8997953"/>
            <a:ext cx="200025" cy="60007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79222" tIns="89611" rIns="179222" bIns="89611" anchor="ctr"/>
            <a:lstStyle/>
            <a:p>
              <a:pPr algn="ctr"/>
              <a:endParaRPr lang="ru-RU" sz="154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7018339" y="8370890"/>
            <a:ext cx="311150" cy="403225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79222" tIns="89611" rIns="179222" bIns="89611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79222" tIns="89611" rIns="179222" bIns="89611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79222" tIns="89611" rIns="179222" bIns="89611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79222" tIns="89611" rIns="179222" bIns="89611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9222" tIns="89611" rIns="179222" bIns="89611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9222" tIns="89611" rIns="179222" bIns="89611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9222" tIns="89611" rIns="179222" bIns="89611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9222" tIns="89611" rIns="179222" bIns="89611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6991350" y="8864600"/>
            <a:ext cx="406400" cy="406400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9222" tIns="89611" rIns="179222" bIns="89611"/>
            <a:lstStyle/>
            <a:p>
              <a:endParaRPr lang="ru-RU" sz="154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79222" tIns="89611" rIns="179222" bIns="89611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79222" tIns="89611" rIns="179222" bIns="89611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447802" y="9080501"/>
            <a:ext cx="1814298" cy="4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9787" tIns="124907" rIns="249787" bIns="124907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7329491" y="8870951"/>
            <a:ext cx="2638425" cy="4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787" tIns="124907" rIns="249787" bIns="124907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4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6780216" y="9317041"/>
            <a:ext cx="504825" cy="20002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79179" tIns="89592" rIns="179179" bIns="89592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1155702" y="5337175"/>
            <a:ext cx="309562" cy="301624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78865" tIns="89433" rIns="178865" bIns="89433" anchor="ctr"/>
            <a:lstStyle/>
            <a:p>
              <a:pPr algn="ctr" defTabSz="1274456"/>
              <a:endParaRPr lang="ru-RU" sz="294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78865" tIns="89433" rIns="178865" bIns="89433" anchor="ctr"/>
            <a:lstStyle/>
            <a:p>
              <a:pPr algn="ctr" defTabSz="1274456"/>
              <a:r>
                <a:rPr lang="en-US" sz="28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4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80010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629" tIns="57816" rIns="115629" bIns="57816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21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1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1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</a:p>
        </p:txBody>
      </p:sp>
    </p:spTree>
    <p:extLst>
      <p:ext uri="{BB962C8B-B14F-4D97-AF65-F5344CB8AC3E}">
        <p14:creationId xmlns="" xmlns:p14="http://schemas.microsoft.com/office/powerpoint/2010/main" val="21165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93690" y="1703390"/>
            <a:ext cx="420687" cy="306387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 b="1">
                  <a:latin typeface="Times New Roman" pitchFamily="18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309564" y="1387476"/>
            <a:ext cx="434974" cy="30638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700" b="1">
                    <a:solidFill>
                      <a:schemeClr val="bg1"/>
                    </a:solidFill>
                    <a:latin typeface="Times New Roman" pitchFamily="18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236539" y="3668713"/>
            <a:ext cx="471486" cy="3111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322266" y="2578102"/>
            <a:ext cx="331787" cy="296863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60" b="1">
                  <a:latin typeface="Times New Roman" pitchFamily="18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939801" y="2937221"/>
            <a:ext cx="621965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ru-RU" sz="112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939802" y="1659282"/>
            <a:ext cx="217687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ru-RU" sz="112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939800" y="1381471"/>
            <a:ext cx="225382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ru-RU" sz="112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939800" y="2503832"/>
            <a:ext cx="2669000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ru-RU" sz="112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939801" y="3755577"/>
            <a:ext cx="2034211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en-US" sz="1120">
                <a:cs typeface="Times New Roman" pitchFamily="18" charset="0"/>
              </a:rPr>
              <a:t>- </a:t>
            </a:r>
            <a:r>
              <a:rPr lang="ru-RU" sz="112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74627" y="2806701"/>
            <a:ext cx="565151" cy="388938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344488" y="2292352"/>
            <a:ext cx="338136" cy="296863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 b="1">
                  <a:latin typeface="Times New Roman" pitchFamily="18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844552" y="1922465"/>
            <a:ext cx="2575137" cy="28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9" tIns="45675" rIns="91349" bIns="4567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</a:rPr>
              <a:t>Противопожарная</a:t>
            </a:r>
            <a:r>
              <a:rPr lang="ru-RU" sz="1260" b="1">
                <a:latin typeface="Times New Roman" pitchFamily="18" charset="0"/>
              </a:rPr>
              <a:t> служба </a:t>
            </a:r>
            <a:r>
              <a:rPr lang="ru-RU" sz="112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939801" y="3264585"/>
            <a:ext cx="1946046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ru-RU" sz="1120"/>
              <a:t>Лечебные учреждения</a:t>
            </a:r>
          </a:p>
          <a:p>
            <a:pPr defTabSz="911007"/>
            <a:r>
              <a:rPr lang="ru-RU" sz="112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279402" y="4094163"/>
            <a:ext cx="360363" cy="304800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820741" y="4076702"/>
            <a:ext cx="588297" cy="27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1" tIns="63903" rIns="127791" bIns="63903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80" b="1">
                <a:latin typeface="Times New Roman" pitchFamily="18" charset="0"/>
              </a:rPr>
              <a:t>- </a:t>
            </a:r>
            <a:r>
              <a:rPr lang="ru-RU" sz="980" b="1">
                <a:latin typeface="Times New Roman" pitchFamily="18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349250" y="2008208"/>
            <a:ext cx="355600" cy="295276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 b="1">
                  <a:latin typeface="Times New Roman" pitchFamily="18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68276" y="4605338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5" tIns="45702" rIns="91405" bIns="45702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844551" y="4381503"/>
            <a:ext cx="2285877" cy="4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1" tIns="63903" rIns="127791" bIns="63903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2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2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939801" y="2245070"/>
            <a:ext cx="2271456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ru-RU" sz="112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268288" y="3295650"/>
            <a:ext cx="539750" cy="268288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689" tIns="14689" rIns="14689" bIns="14689"/>
            <a:lstStyle/>
            <a:p>
              <a:pPr algn="ctr" defTabSz="911007"/>
              <a:r>
                <a:rPr lang="ru-RU" sz="840" u="sng">
                  <a:cs typeface="Times New Roman" pitchFamily="18" charset="0"/>
                </a:rPr>
                <a:t>УБ</a:t>
              </a:r>
            </a:p>
            <a:p>
              <a:pPr algn="ctr" defTabSz="911007"/>
              <a:r>
                <a:rPr lang="ru-RU" sz="84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814388" y="4837114"/>
            <a:ext cx="2143126" cy="47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60" tIns="63889" rIns="127760" bIns="63889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4" y="483393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830263" y="5141914"/>
            <a:ext cx="2214562" cy="47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73" tIns="63987" rIns="127973" bIns="63987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234277" y="5246690"/>
            <a:ext cx="441086" cy="30774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10" tIns="45704" rIns="91410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7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7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96856" y="5683217"/>
            <a:ext cx="576263" cy="204804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360" tIns="45676" rIns="91360" bIns="4567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360" tIns="45676" rIns="91360" bIns="4567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360" tIns="45676" rIns="91360" bIns="4567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360" tIns="45676" rIns="91360" bIns="4567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8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477608"/>
                <a:r>
                  <a:rPr lang="ru-RU" sz="840">
                    <a:solidFill>
                      <a:srgbClr val="000000"/>
                    </a:solidFill>
                  </a:rPr>
                  <a:t>2000</a:t>
                </a:r>
                <a:endParaRPr lang="ru-RU" sz="1400"/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9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477608"/>
                <a:r>
                  <a:rPr lang="ru-RU" sz="840">
                    <a:solidFill>
                      <a:srgbClr val="000000"/>
                    </a:solidFill>
                  </a:rPr>
                  <a:t>ХИМ</a:t>
                </a:r>
                <a:endParaRPr lang="ru-RU" sz="840"/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950912" y="5576891"/>
            <a:ext cx="21844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90467" indent="-90467" defTabSz="1477608"/>
            <a:r>
              <a:rPr lang="ru-RU" sz="112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822325" y="5938842"/>
            <a:ext cx="2143126" cy="47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60" tIns="63889" rIns="127760" bIns="63889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8" y="5984875"/>
            <a:ext cx="376237" cy="3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233366" y="6719888"/>
            <a:ext cx="582611" cy="130175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495" tIns="63769" rIns="127495" bIns="6376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495" tIns="63769" rIns="127495" bIns="6376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222253" y="6351591"/>
            <a:ext cx="468313" cy="287337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algn="ctr" defTabSz="650719"/>
                    <a:endParaRPr lang="ru-RU" sz="196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28" tIns="45714" rIns="91428" bIns="45714"/>
              <a:lstStyle/>
              <a:p>
                <a:pPr algn="ctr" defTabSz="650719"/>
                <a:endParaRPr lang="ru-RU" sz="196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28" tIns="45714" rIns="91428" bIns="45714"/>
              <a:lstStyle/>
              <a:p>
                <a:pPr algn="ctr" defTabSz="650719"/>
                <a:endParaRPr lang="ru-RU" sz="196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algn="ctr" defTabSz="650719"/>
                    <a:endParaRPr lang="ru-RU" sz="196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28" tIns="45714" rIns="91428" bIns="45714"/>
              <a:lstStyle/>
              <a:p>
                <a:pPr algn="ctr" defTabSz="650719"/>
                <a:endParaRPr lang="ru-RU" sz="196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28" tIns="45714" rIns="91428" bIns="45714"/>
              <a:lstStyle/>
              <a:p>
                <a:pPr algn="ctr" defTabSz="650719"/>
                <a:endParaRPr lang="ru-RU" sz="196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898528" y="6627813"/>
            <a:ext cx="1018167" cy="2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2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2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846140" y="6364288"/>
            <a:ext cx="2265303" cy="2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2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2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246063" y="7237413"/>
            <a:ext cx="577850" cy="357188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892177" y="7289800"/>
            <a:ext cx="2869636" cy="2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2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2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266702" y="7716838"/>
            <a:ext cx="576262" cy="357188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900113" y="7672390"/>
            <a:ext cx="1925467" cy="4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266702" y="8196263"/>
            <a:ext cx="576262" cy="357188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906466" y="8269289"/>
            <a:ext cx="2302173" cy="2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2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2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88927" y="8680451"/>
            <a:ext cx="576262" cy="357188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900114" y="8659815"/>
            <a:ext cx="2024853" cy="4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209551" y="6807201"/>
            <a:ext cx="612774" cy="503238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881065" y="6875463"/>
            <a:ext cx="1135187" cy="2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2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2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4849813" y="1365595"/>
            <a:ext cx="92012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ru-RU" sz="112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1676401"/>
            <a:ext cx="3413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4859341" y="1719608"/>
            <a:ext cx="973023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007"/>
            <a:r>
              <a:rPr lang="ru-RU" sz="112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414340" y="9142401"/>
            <a:ext cx="330200" cy="261936"/>
            <a:chOff x="6517485" y="1659733"/>
            <a:chExt cx="190500" cy="161234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4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8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895352" y="9143999"/>
            <a:ext cx="1033463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4338641" y="2378077"/>
            <a:ext cx="185737" cy="17303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4702174" y="2311401"/>
            <a:ext cx="1866900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4237038" y="2933702"/>
            <a:ext cx="352425" cy="258763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127933" tIns="63966" rIns="127933" bIns="63966" anchor="ctr"/>
            <a:lstStyle/>
            <a:p>
              <a:pPr algn="ctr" defTabSz="1102595">
                <a:defRPr/>
              </a:pPr>
              <a:endParaRPr lang="ru-RU" sz="98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4702174" y="2920999"/>
            <a:ext cx="1866900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4297365" y="4492628"/>
            <a:ext cx="201613" cy="376237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4703763" y="4530727"/>
            <a:ext cx="1866900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4049715" y="4899040"/>
            <a:ext cx="825500" cy="526769"/>
            <a:chOff x="4523592" y="5717578"/>
            <a:chExt cx="765501" cy="522023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22023"/>
              <a:chOff x="4684812" y="5717578"/>
              <a:chExt cx="604281" cy="522023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371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8756" tIns="89391" rIns="178756" bIns="8939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26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8756" tIns="89391" rIns="178756" bIns="8939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26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4686300" y="4930775"/>
            <a:ext cx="1866900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4238624" y="5305425"/>
            <a:ext cx="312738" cy="293688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4710113" y="5287964"/>
            <a:ext cx="1865312" cy="49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4813299" y="5765801"/>
            <a:ext cx="3151744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126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4808539" y="6067427"/>
            <a:ext cx="2818319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4057651" y="6172200"/>
            <a:ext cx="354012" cy="1666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47" tIns="55223" rIns="110447" bIns="55223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4057652" y="5754690"/>
            <a:ext cx="619125" cy="331787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12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4057650" y="6470649"/>
            <a:ext cx="300038" cy="352297"/>
            <a:chOff x="214282" y="1325391"/>
            <a:chExt cx="214314" cy="252482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2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4824415" y="6470652"/>
            <a:ext cx="667090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3946526" y="6799264"/>
          <a:ext cx="609601" cy="409576"/>
        </p:xfrm>
        <a:graphic>
          <a:graphicData uri="http://schemas.openxmlformats.org/presentationml/2006/ole">
            <p:oleObj spid="_x0000_s1028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4824413" y="6861177"/>
            <a:ext cx="2805495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3941765" y="7362827"/>
            <a:ext cx="647700" cy="338138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4824416" y="7362827"/>
            <a:ext cx="1348365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3968753" y="7748589"/>
            <a:ext cx="638175" cy="33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4824413" y="7753352"/>
            <a:ext cx="699150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4229102" y="6981827"/>
            <a:ext cx="427038" cy="26193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26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6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4279901" y="1290640"/>
            <a:ext cx="306389" cy="279399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1029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4237038" y="3327403"/>
            <a:ext cx="352425" cy="258763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127933" tIns="63966" rIns="127933" bIns="63966" anchor="ctr"/>
            <a:lstStyle/>
            <a:p>
              <a:pPr algn="ctr" defTabSz="1102595">
                <a:defRPr/>
              </a:pPr>
              <a:endParaRPr lang="ru-RU" sz="98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4699001" y="3351214"/>
            <a:ext cx="1866900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4312571" y="3738626"/>
            <a:ext cx="221767" cy="2104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39" tIns="55219" rIns="110439" bIns="552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4703763" y="3692525"/>
            <a:ext cx="1866900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4184650" y="4137025"/>
            <a:ext cx="498476" cy="138113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4732337" y="4025902"/>
            <a:ext cx="1866900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4338638" y="2665412"/>
            <a:ext cx="169862" cy="169862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4679952" y="2606677"/>
            <a:ext cx="1952625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4181475" y="2082801"/>
            <a:ext cx="498476" cy="138113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4689477" y="1997075"/>
            <a:ext cx="1865312" cy="3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42" tIns="73160" rIns="146342" bIns="7316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4253707" y="9079709"/>
            <a:ext cx="176212" cy="371475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4913316" y="9166228"/>
            <a:ext cx="1471611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4900616" y="8678865"/>
            <a:ext cx="2206625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4114802" y="8626460"/>
            <a:ext cx="484189" cy="444755"/>
            <a:chOff x="657225" y="5461803"/>
            <a:chExt cx="390525" cy="379984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78835" tIns="89435" rIns="178835" bIns="89435" anchor="ctr"/>
            <a:lstStyle/>
            <a:p>
              <a:pPr defTabSz="91353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077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8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79185" tIns="89593" rIns="179185" bIns="89593" anchor="ctr"/>
              <a:lstStyle/>
              <a:p>
                <a:pPr defTabSz="1544267"/>
                <a:endParaRPr lang="ru-RU" sz="112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79185" tIns="89593" rIns="179185" bIns="89593" anchor="ctr"/>
              <a:lstStyle/>
              <a:p>
                <a:pPr defTabSz="1544267"/>
                <a:endParaRPr lang="ru-RU" sz="112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8499475" y="4376739"/>
            <a:ext cx="284164" cy="358775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8966202" y="4024316"/>
            <a:ext cx="3211513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8966201" y="4356100"/>
            <a:ext cx="3232151" cy="4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8507416" y="3968751"/>
            <a:ext cx="244475" cy="26193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8448675" y="4951413"/>
            <a:ext cx="315913" cy="296862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26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8948740" y="4856164"/>
            <a:ext cx="3486150" cy="45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36" tIns="55216" rIns="110436" bIns="552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8396288" y="5410201"/>
            <a:ext cx="430212" cy="203200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26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8940803" y="5364164"/>
            <a:ext cx="3790949" cy="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50" tIns="55226" rIns="110450" bIns="552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9021764" y="6121401"/>
            <a:ext cx="1316202" cy="26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9" tIns="45675" rIns="91349" bIns="4567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8462963" y="6524624"/>
            <a:ext cx="357188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5" tIns="32642" rIns="65285" bIns="32642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9102726" y="6380166"/>
            <a:ext cx="3635374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8462963" y="6832601"/>
            <a:ext cx="3571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9" tIns="45700" rIns="91399" bIns="457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9107488" y="6762752"/>
            <a:ext cx="320198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8451852" y="6203953"/>
            <a:ext cx="379413" cy="65087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91398" tIns="45699" rIns="91398" bIns="45699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8556625" y="7058024"/>
            <a:ext cx="266700" cy="460243"/>
            <a:chOff x="6436" y="1709"/>
            <a:chExt cx="272" cy="343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78812" tIns="89425" rIns="178812" bIns="89425" anchor="ctr"/>
            <a:lstStyle/>
            <a:p>
              <a:pPr defTabSz="911007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2509">
                <a:defRPr/>
              </a:pPr>
              <a:r>
                <a:rPr lang="ru-RU" sz="126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9012238" y="7180264"/>
            <a:ext cx="1728787" cy="26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9029701" y="7631114"/>
            <a:ext cx="1287462" cy="26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8602663" y="7650166"/>
            <a:ext cx="158750" cy="192087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98" tIns="45699" rIns="91398" bIns="45699" anchor="ctr"/>
          <a:lstStyle/>
          <a:p>
            <a:pPr algn="ctr"/>
            <a:r>
              <a:rPr lang="ru-RU" sz="154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8451852" y="5916615"/>
            <a:ext cx="379413" cy="65087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8" tIns="45699" rIns="91398" bIns="45699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9010653" y="5753103"/>
            <a:ext cx="2595399" cy="4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9" tIns="45675" rIns="91349" bIns="4567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2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112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8702678" y="7842505"/>
            <a:ext cx="3541713" cy="56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786" tIns="192674" rIns="381786" bIns="192674" anchor="ctr">
            <a:spAutoFit/>
          </a:bodyPr>
          <a:lstStyle/>
          <a:p>
            <a:pPr defTabSz="2604463"/>
            <a:r>
              <a:rPr lang="ru-RU" sz="112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7907341"/>
            <a:ext cx="214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8466141" y="8461375"/>
            <a:ext cx="503237" cy="211138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0370" tIns="55184" rIns="110370" bIns="55184"/>
          <a:lstStyle/>
          <a:p>
            <a:pPr defTabSz="911007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8999541" y="8432800"/>
            <a:ext cx="3400425" cy="28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70" tIns="55184" rIns="110370" bIns="5518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4845052" y="8166103"/>
            <a:ext cx="1930400" cy="25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730" tIns="39369" rIns="78730" bIns="39369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4159250" y="8180391"/>
            <a:ext cx="317500" cy="295275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05829" tIns="52914" rIns="105829" bIns="52914" anchor="ctr"/>
            <a:lstStyle/>
            <a:p>
              <a:pPr algn="ctr" defTabSz="1277630"/>
              <a:endParaRPr lang="ru-RU" sz="14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96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8455025" y="3278188"/>
            <a:ext cx="328614" cy="296862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3278" tIns="51642" rIns="103278" bIns="51642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98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321" tIns="51660" rIns="103321" bIns="5166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98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321" tIns="51660" rIns="103321" bIns="5166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98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321" tIns="51660" rIns="103321" bIns="5166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98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321" tIns="51660" rIns="103321" bIns="5166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98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8474254" y="3681883"/>
            <a:ext cx="298822" cy="147414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03289" tIns="51646" rIns="103289" bIns="51646" anchor="ctr"/>
            <a:lstStyle/>
            <a:p>
              <a:pPr defTabSz="1240966">
                <a:defRPr/>
              </a:pPr>
              <a:endParaRPr lang="ru-RU" sz="98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0966">
                <a:defRPr/>
              </a:pPr>
              <a:endParaRPr lang="ru-RU" sz="98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0966">
                <a:defRPr/>
              </a:pPr>
              <a:endParaRPr lang="ru-RU" sz="98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0966">
                <a:defRPr/>
              </a:pPr>
              <a:endParaRPr lang="ru-RU" sz="98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0966">
                <a:defRPr/>
              </a:pPr>
              <a:endParaRPr lang="ru-RU" sz="98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8682035" y="3240092"/>
            <a:ext cx="1169986" cy="302460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621" tIns="72307" rIns="144621" bIns="72307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98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8689982" y="3559179"/>
            <a:ext cx="1098551" cy="32861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1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621" tIns="72307" rIns="144621" bIns="72307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98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10017122" y="3506789"/>
            <a:ext cx="957262" cy="387351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626" tIns="72313" rIns="144626" bIns="72313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98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11139489" y="3306762"/>
            <a:ext cx="1317625" cy="500061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626" tIns="72313" rIns="144626" bIns="72313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98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98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10177467" y="3381373"/>
            <a:ext cx="766762" cy="198214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4" y="1832"/>
              <a:ext cx="41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6935" tIns="0" rIns="56935" bIns="40681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98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7920038" y="1200152"/>
          <a:ext cx="4248152" cy="194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32">
                  <a:extLst>
                    <a:ext uri="{9D8B030D-6E8A-4147-A177-3AD203B41FA5}"/>
                  </a:extLst>
                </a:gridCol>
                <a:gridCol w="936033">
                  <a:extLst>
                    <a:ext uri="{9D8B030D-6E8A-4147-A177-3AD203B41FA5}"/>
                  </a:extLst>
                </a:gridCol>
                <a:gridCol w="1386048">
                  <a:extLst>
                    <a:ext uri="{9D8B030D-6E8A-4147-A177-3AD203B41FA5}"/>
                  </a:extLst>
                </a:gridCol>
                <a:gridCol w="1062039">
                  <a:extLst>
                    <a:ext uri="{9D8B030D-6E8A-4147-A177-3AD203B41FA5}"/>
                  </a:extLst>
                </a:gridCol>
              </a:tblGrid>
              <a:tr h="2519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4421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975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975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975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975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8443914" y="1362077"/>
            <a:ext cx="296862" cy="458587"/>
            <a:chOff x="7321968" y="1602465"/>
            <a:chExt cx="759564" cy="1445941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3323">
                <a:defRPr/>
              </a:pPr>
              <a:r>
                <a:rPr lang="ru-RU" sz="238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238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4" cy="144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238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238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8496302" y="1831975"/>
            <a:ext cx="246063" cy="231776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3323">
                <a:defRPr/>
              </a:pPr>
              <a:endParaRPr lang="ru-RU" sz="238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3323">
                <a:defRPr/>
              </a:pPr>
              <a:endParaRPr lang="ru-RU" sz="238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8491541" y="2182813"/>
            <a:ext cx="250825" cy="22383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50" tIns="55226" rIns="110450" bIns="55226" anchor="ctr"/>
          <a:lstStyle/>
          <a:p>
            <a:pPr algn="ctr" defTabSz="1243323">
              <a:defRPr/>
            </a:pPr>
            <a:endParaRPr lang="ru-RU" sz="238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8491541" y="2514600"/>
            <a:ext cx="250825" cy="223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50" tIns="55226" rIns="110450" bIns="55226" anchor="ctr"/>
          <a:lstStyle/>
          <a:p>
            <a:pPr algn="ctr" defTabSz="1243323">
              <a:defRPr/>
            </a:pPr>
            <a:endParaRPr lang="ru-RU" sz="238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8491541" y="2849563"/>
            <a:ext cx="250825" cy="2254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50" tIns="55226" rIns="110450" bIns="55226" anchor="ctr"/>
          <a:lstStyle/>
          <a:p>
            <a:pPr algn="ctr" defTabSz="1243323">
              <a:defRPr/>
            </a:pPr>
            <a:endParaRPr lang="ru-RU" sz="238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10050465" y="1617664"/>
            <a:ext cx="96520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10050465" y="1978025"/>
            <a:ext cx="96520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10050465" y="2306639"/>
            <a:ext cx="965201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10063164" y="2670175"/>
            <a:ext cx="96520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10050465" y="2998787"/>
            <a:ext cx="965201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8561390" y="8909051"/>
            <a:ext cx="360361" cy="346074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79179" tIns="89592" rIns="179179" bIns="89592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9039228" y="8932866"/>
            <a:ext cx="3400425" cy="28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70" tIns="55184" rIns="110370" bIns="5518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2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9524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629" tIns="57816" rIns="115629" bIns="57816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21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1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1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</a:p>
        </p:txBody>
      </p:sp>
    </p:spTree>
    <p:extLst>
      <p:ext uri="{BB962C8B-B14F-4D97-AF65-F5344CB8AC3E}">
        <p14:creationId xmlns="" xmlns:p14="http://schemas.microsoft.com/office/powerpoint/2010/main" val="14133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893" tIns="63952" rIns="127893" bIns="63952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322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32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11945940" y="1"/>
            <a:ext cx="719137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="" xmlns:p14="http://schemas.microsoft.com/office/powerpoint/2010/main" val="35821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Выноска 1 197"/>
          <p:cNvSpPr>
            <a:spLocks/>
          </p:cNvSpPr>
          <p:nvPr/>
        </p:nvSpPr>
        <p:spPr bwMode="auto">
          <a:xfrm>
            <a:off x="3664496" y="5088632"/>
            <a:ext cx="4464050" cy="1008063"/>
          </a:xfrm>
          <a:prstGeom prst="borderCallout1">
            <a:avLst>
              <a:gd name="adj1" fmla="val -625"/>
              <a:gd name="adj2" fmla="val -14"/>
              <a:gd name="adj3" fmla="val 148297"/>
              <a:gd name="adj4" fmla="val -12986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lIns="91294" tIns="45647" rIns="91294" bIns="45647" anchor="ctr"/>
          <a:lstStyle/>
          <a:p>
            <a:pPr algn="ctr">
              <a:lnSpc>
                <a:spcPct val="80000"/>
              </a:lnSpc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МКОУ «КСОШ  №1» 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РД,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п.Кочубей .ул. Садовая 37/а</a:t>
            </a: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Газимагомедов Р.О.</a:t>
            </a: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тел/факс 8 (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87261)  3-63-59</a:t>
            </a: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8(928)  587-70-71</a:t>
            </a: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32" y="371444"/>
            <a:ext cx="12317461" cy="835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Rectangle 4"/>
          <p:cNvSpPr txBox="1">
            <a:spLocks noChangeArrowheads="1"/>
          </p:cNvSpPr>
          <p:nvPr/>
        </p:nvSpPr>
        <p:spPr bwMode="auto">
          <a:xfrm>
            <a:off x="0" y="12794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110436" tIns="55219" rIns="110436" bIns="55219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 общеобразовательное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«Иммунная ООШ»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22" y="2657460"/>
            <a:ext cx="11787270" cy="64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246" y="7015178"/>
            <a:ext cx="46434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7990" y="3871906"/>
            <a:ext cx="5643602" cy="56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12" y="3086088"/>
            <a:ext cx="3429024" cy="7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7" name="Прямая со стрелкой 126"/>
          <p:cNvCxnSpPr/>
          <p:nvPr/>
        </p:nvCxnSpPr>
        <p:spPr>
          <a:xfrm rot="10800000">
            <a:off x="5757858" y="6372236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8" name="Таблица 127"/>
          <p:cNvGraphicFramePr>
            <a:graphicFrameLocks noGrp="1"/>
          </p:cNvGraphicFramePr>
          <p:nvPr/>
        </p:nvGraphicFramePr>
        <p:xfrm>
          <a:off x="328570" y="1371576"/>
          <a:ext cx="12215898" cy="11321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7435"/>
                <a:gridCol w="1177436"/>
                <a:gridCol w="956667"/>
                <a:gridCol w="809487"/>
                <a:gridCol w="1545385"/>
                <a:gridCol w="1251026"/>
                <a:gridCol w="2207693"/>
                <a:gridCol w="2134103"/>
                <a:gridCol w="956666"/>
              </a:tblGrid>
              <a:tr h="241960">
                <a:tc gridSpan="9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Общая информация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</a:tr>
              <a:tr h="47182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Год </a:t>
                      </a:r>
                    </a:p>
                    <a:p>
                      <a:r>
                        <a:rPr lang="ru-RU" sz="1050" baseline="0" dirty="0" smtClean="0"/>
                        <a:t>постройки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Дата послед. кап. ремонта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Кол-во этажей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Общ. </a:t>
                      </a:r>
                      <a:r>
                        <a:rPr lang="ru-RU" sz="1050" dirty="0" err="1" smtClean="0"/>
                        <a:t>Выс</a:t>
                      </a:r>
                      <a:r>
                        <a:rPr lang="ru-RU" sz="1050" dirty="0" smtClean="0"/>
                        <a:t> м.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Размеры</a:t>
                      </a:r>
                    </a:p>
                    <a:p>
                      <a:r>
                        <a:rPr lang="ru-RU" sz="1050" baseline="0" dirty="0" smtClean="0"/>
                        <a:t> </a:t>
                      </a:r>
                      <a:r>
                        <a:rPr lang="ru-RU" sz="1050" baseline="0" dirty="0" err="1" smtClean="0"/>
                        <a:t>геометрич.здания</a:t>
                      </a:r>
                      <a:endParaRPr lang="ru-RU" sz="1050" baseline="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Общ. </a:t>
                      </a:r>
                    </a:p>
                    <a:p>
                      <a:r>
                        <a:rPr lang="ru-RU" sz="1050" baseline="0" dirty="0" err="1" smtClean="0"/>
                        <a:t>площ</a:t>
                      </a:r>
                      <a:r>
                        <a:rPr lang="ru-RU" sz="1050" baseline="0" dirty="0" smtClean="0"/>
                        <a:t>. </a:t>
                      </a:r>
                      <a:r>
                        <a:rPr lang="ru-RU" sz="1050" baseline="0" dirty="0" err="1" smtClean="0"/>
                        <a:t>компл</a:t>
                      </a:r>
                      <a:r>
                        <a:rPr lang="ru-RU" sz="1050" baseline="0" dirty="0" smtClean="0"/>
                        <a:t>.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/>
                        <a:t>Среднее количество нахождения детей/ персонала в здании (чел.)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Количество детей/ персонала находящихся в здании круглосуточно</a:t>
                      </a:r>
                      <a:endParaRPr lang="ru-RU" sz="105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Количество выходов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28635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1975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-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60*20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1,2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58/22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0/1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08" y="1157262"/>
            <a:ext cx="11991200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128000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71776" y="69437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Вход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35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884" y="1585890"/>
            <a:ext cx="11858708" cy="768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CustomShape 48"/>
          <p:cNvSpPr/>
          <p:nvPr/>
        </p:nvSpPr>
        <p:spPr>
          <a:xfrm>
            <a:off x="0" y="9360"/>
            <a:ext cx="12801240" cy="114732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>
            <a:noFill/>
          </a:ln>
        </p:spPr>
        <p:txBody>
          <a:bodyPr lIns="110520" tIns="55080" rIns="110520" bIns="55080" anchor="ctr"/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ПАСПОРТ ОБЪЕКТА МИНИСТЕРСТВА ОБАЗОВАНИЯ И НАУКИ РД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Муниципальное казённое 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ощеобразовательное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учреждение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«Иммунная ООШ»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2100" dirty="0" smtClean="0">
                <a:solidFill>
                  <a:srgbClr val="0000FF"/>
                </a:solidFill>
                <a:latin typeface="Times New Roman"/>
              </a:rPr>
              <a:t>(план эвакуации)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3979</Words>
  <Application>Microsoft Office PowerPoint</Application>
  <PresentationFormat>A3 (297x420 мм)</PresentationFormat>
  <Paragraphs>1542</Paragraphs>
  <Slides>27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CorelDRAW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moycomp</cp:lastModifiedBy>
  <cp:revision>326</cp:revision>
  <cp:lastPrinted>2012-10-12T05:52:42Z</cp:lastPrinted>
  <dcterms:modified xsi:type="dcterms:W3CDTF">2019-02-21T16:34:43Z</dcterms:modified>
</cp:coreProperties>
</file>